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70" r:id="rId2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D2A4A0-9991-4208-97BD-FD062EFF84B5}" v="21" dt="2025-09-23T08:12:18.7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734" autoAdjust="0"/>
  </p:normalViewPr>
  <p:slideViewPr>
    <p:cSldViewPr snapToGrid="0">
      <p:cViewPr varScale="1">
        <p:scale>
          <a:sx n="101" d="100"/>
          <a:sy n="101" d="100"/>
        </p:scale>
        <p:origin x="125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07FA7-B146-4885-831E-6E28AAF8ABF3}" type="datetimeFigureOut">
              <a:rPr lang="it-IT" smtClean="0"/>
              <a:t>26/09/2025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1913E-1F9A-46D7-B606-625794CC53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1583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D508E2-8F59-A1AC-FE9B-444DD700F9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05FD683-00C4-A94C-E500-D1B833F23E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FA50500-F240-1F09-EC59-7E54F6773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3C9A-E9E9-44FC-8D2B-EF4F34D7EE93}" type="datetime1">
              <a:rPr lang="it-IT" smtClean="0"/>
              <a:t>26/09/2025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CF7BE72-CCE9-6285-FC0C-43DF45691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3FDB9FA-AC1C-955F-B827-C8F31F018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89602-4527-41A6-989C-6E832B17D0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5474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27A337-5A4E-8144-A992-F31B432C5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BF384CD-1236-0E2B-993D-615D8DE144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926A4A-0934-608C-5A50-17F4D6F04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6E2E-1C08-4FA0-8645-3628A83E219F}" type="datetime1">
              <a:rPr lang="it-IT" smtClean="0"/>
              <a:t>26/09/2025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A2DB3BB-04CE-C1A6-B41A-5B3243313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AAFBFA-5A0B-ACC9-0B61-70184B4E8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89602-4527-41A6-989C-6E832B17D0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9828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562C0A-CD61-0072-29A0-721206A633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A892066-D730-75DE-4E54-4989F3B09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582D45-6662-00B2-925B-BFF93A1C0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B955-6230-4696-B93E-59D8E442E65B}" type="datetime1">
              <a:rPr lang="it-IT" smtClean="0"/>
              <a:t>26/09/2025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9311AD0-A670-0D08-3EB9-ED13AEA50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739A3A-B546-B9C2-29B3-057BE4E10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89602-4527-41A6-989C-6E832B17D0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2961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77CAC6-C866-E540-5408-D49C0920D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0426C5-A0FB-F8D6-32E4-BA28E4925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CCFC98D-7CB3-FD12-0888-DBDFE0247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0F2B1-FDBE-4FD6-9BB2-CCCB0EFE9234}" type="datetime1">
              <a:rPr lang="it-IT" smtClean="0"/>
              <a:t>26/09/2025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5EDACCF-A002-7F92-8FDE-253751D06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882667-CE06-199F-73E6-D0BD251B0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89602-4527-41A6-989C-6E832B17D0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1751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6E36BA-00BF-8D33-217A-C8E362A82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760AAE0-C3B7-27CE-63EC-67EB75F7E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353755D-A736-E237-4D23-A0E364209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4523-5D99-4FA9-9AC9-3ACDA910422A}" type="datetime1">
              <a:rPr lang="it-IT" smtClean="0"/>
              <a:t>26/09/2025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8BD742-BCB9-3624-3B4E-6561003B4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FBFCFA7-A154-9A10-5A88-90C55BF2D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89602-4527-41A6-989C-6E832B17D0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9044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550C14-38AB-CE49-0A5C-979B82FB6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63B965-3478-91B2-CF67-6EFFD159A9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E468857-2850-F409-FA3B-F6AE0D137C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4A2ED9A-70A4-C30E-B13A-8AED6AB33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AACD2-AC44-4BB2-8677-231E8A57EEDD}" type="datetime1">
              <a:rPr lang="it-IT" smtClean="0"/>
              <a:t>26/09/2025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69EE7E8-5582-1CA3-DA92-2FEAF854C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C890A62-E272-A370-3A50-638312DA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89602-4527-41A6-989C-6E832B17D0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8368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A15C2A-91FC-6ADD-1D3D-A0AA2ABBA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207210E-ED5E-CA93-5654-D66592BC3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D58591A-4A92-D988-EC66-5C6959F18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91F0498-6EBE-FA00-7E7B-32AF21EB28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280F8E0-FD1B-8462-3389-E3D415EBB1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3536289-A3D0-7B4E-FCCF-FC739BE77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7C1E6-B534-4F87-B143-3D9AAA121692}" type="datetime1">
              <a:rPr lang="it-IT" smtClean="0"/>
              <a:t>26/09/2025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50D528B-208A-8767-803C-09771866B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A713AB0-606D-9C48-AE01-6306FE968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89602-4527-41A6-989C-6E832B17D0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8989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7A5EB5-9CA1-13EB-35E4-64E4141B6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3BC8F3C-8E8B-FB6E-6565-CC66B7A7C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8DDC-AF97-4151-88A3-ADB49A80AA14}" type="datetime1">
              <a:rPr lang="it-IT" smtClean="0"/>
              <a:t>26/09/2025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FC7591C-D47A-CA51-791D-BAFF2DCA8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A80DAC-58B1-566F-A607-CD9662CA7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89602-4527-41A6-989C-6E832B17D0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1164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22BC8CC-23F6-DA87-1DE1-7A46B1723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32C25-C355-4AD4-958A-EF62C7A9C4B0}" type="datetime1">
              <a:rPr lang="it-IT" smtClean="0"/>
              <a:t>26/09/2025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0D8618D-EB1E-0C05-675D-BA702E059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1419505-BB0C-2605-960D-F02269581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89602-4527-41A6-989C-6E832B17D0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6930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A8CD12-A594-9D33-90AD-8AC2BCEA9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E91D39-9BE4-467D-5ABF-96D6AF82E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F084C13-786B-CFDD-9852-8B7A766CA4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5C41AAF-950D-4E1D-6657-36B137C13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A98F-E033-426A-B3EE-6A14F004F0EF}" type="datetime1">
              <a:rPr lang="it-IT" smtClean="0"/>
              <a:t>26/09/2025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E8B1A68-3A04-15EF-FF19-80A409CCE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7A39670-8946-17B7-A5D4-72F930C6B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89602-4527-41A6-989C-6E832B17D0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3216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93DE71-CAD7-FE00-099A-D8210E76F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C303AE9-666D-1777-6D29-DC435473F9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E01FB89-2D05-20D8-F8B0-6F0ABEFC6C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D9B83D0-7594-1DC8-38DF-C6A5482CB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864E9-71FA-4816-BD63-9C5143F9FC1C}" type="datetime1">
              <a:rPr lang="it-IT" smtClean="0"/>
              <a:t>26/09/2025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105790D-CBF8-309D-4073-AF53C67BF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17496FC-1AD1-F6D3-F1FC-3176CEE86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89602-4527-41A6-989C-6E832B17D0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3482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E50180D-38DB-F9F2-97A1-128636DD5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B82F42D-BDA1-BADF-9C08-A57C192D4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2CE37CB-B63C-964A-507B-961C87A47A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2F194-FC5E-4428-9C87-D214F8246998}" type="datetime1">
              <a:rPr lang="it-IT" smtClean="0"/>
              <a:t>26/09/2025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2036870-F953-918B-BD6C-29E6427EFA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DFF0BDB-A157-A83B-F6BB-35F176E0B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89602-4527-41A6-989C-6E832B17D0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7390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ssimo.libri@giustizia.it" TargetMode="External"/><Relationship Id="rId2" Type="http://schemas.openxmlformats.org/officeDocument/2006/relationships/hyperlink" Target="mailto:clara.santin@giustizia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Cristiana.parnigotto@giustizia.it" TargetMode="External"/><Relationship Id="rId4" Type="http://schemas.openxmlformats.org/officeDocument/2006/relationships/hyperlink" Target="mailto:francesco.capacchione@giustizia.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D78F97-F257-019D-7D3F-5676D5A1CA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7A82993-FD36-AEEA-3EC8-2174293B4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77DB274-DA6B-2F4D-68EF-6079A2458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67C9965-DBAB-50F7-84B3-C9B8F4A13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it-IT" sz="3400" dirty="0">
                <a:solidFill>
                  <a:srgbClr val="FFFFFF"/>
                </a:solidFill>
              </a:rPr>
              <a:t>Direttori Responsabili</a:t>
            </a:r>
            <a:br>
              <a:rPr lang="it-IT" sz="3400" dirty="0">
                <a:solidFill>
                  <a:srgbClr val="FFFFFF"/>
                </a:solidFill>
              </a:rPr>
            </a:br>
            <a:br>
              <a:rPr lang="it-IT" sz="3400" dirty="0">
                <a:solidFill>
                  <a:srgbClr val="FFFFFF"/>
                </a:solidFill>
              </a:rPr>
            </a:br>
            <a:endParaRPr lang="it-IT" sz="3400" dirty="0">
              <a:solidFill>
                <a:srgbClr val="FFFFFF"/>
              </a:solidFill>
            </a:endParaRP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22D71135-5B2A-AB6C-2E27-F7801A583D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275F2E9-91F9-39BB-D76F-78BD00E21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1564" y="6356350"/>
            <a:ext cx="181223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A789602-4527-41A6-989C-6E832B17D0AC}" type="slidenum">
              <a:rPr lang="it-IT" smtClean="0"/>
              <a:pPr>
                <a:spcAft>
                  <a:spcPts val="600"/>
                </a:spcAft>
              </a:pPr>
              <a:t>1</a:t>
            </a:fld>
            <a:endParaRPr lang="it-IT"/>
          </a:p>
        </p:txBody>
      </p:sp>
      <p:graphicFrame>
        <p:nvGraphicFramePr>
          <p:cNvPr id="8" name="Segnaposto contenuto 7">
            <a:extLst>
              <a:ext uri="{FF2B5EF4-FFF2-40B4-BE49-F238E27FC236}">
                <a16:creationId xmlns:a16="http://schemas.microsoft.com/office/drawing/2014/main" id="{161E6747-4414-CEF1-9D3C-845D0BB847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3836894"/>
              </p:ext>
            </p:extLst>
          </p:nvPr>
        </p:nvGraphicFramePr>
        <p:xfrm>
          <a:off x="4254605" y="316054"/>
          <a:ext cx="7156503" cy="60640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30862">
                  <a:extLst>
                    <a:ext uri="{9D8B030D-6E8A-4147-A177-3AD203B41FA5}">
                      <a16:colId xmlns:a16="http://schemas.microsoft.com/office/drawing/2014/main" val="4100473954"/>
                    </a:ext>
                  </a:extLst>
                </a:gridCol>
                <a:gridCol w="1058079">
                  <a:extLst>
                    <a:ext uri="{9D8B030D-6E8A-4147-A177-3AD203B41FA5}">
                      <a16:colId xmlns:a16="http://schemas.microsoft.com/office/drawing/2014/main" val="751062517"/>
                    </a:ext>
                  </a:extLst>
                </a:gridCol>
                <a:gridCol w="2935278">
                  <a:extLst>
                    <a:ext uri="{9D8B030D-6E8A-4147-A177-3AD203B41FA5}">
                      <a16:colId xmlns:a16="http://schemas.microsoft.com/office/drawing/2014/main" val="447095784"/>
                    </a:ext>
                  </a:extLst>
                </a:gridCol>
                <a:gridCol w="832284">
                  <a:extLst>
                    <a:ext uri="{9D8B030D-6E8A-4147-A177-3AD203B41FA5}">
                      <a16:colId xmlns:a16="http://schemas.microsoft.com/office/drawing/2014/main" val="2502269989"/>
                    </a:ext>
                  </a:extLst>
                </a:gridCol>
              </a:tblGrid>
              <a:tr h="15484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u="none" strike="noStrike" dirty="0">
                          <a:effectLst/>
                        </a:rPr>
                        <a:t>Direttore Responsabile Area amministrativa digitalizzazione</a:t>
                      </a:r>
                      <a:r>
                        <a:rPr lang="it-IT" sz="1100" b="1" u="none" strike="noStrike">
                          <a:effectLst/>
                        </a:rPr>
                        <a:t>/archivi </a:t>
                      </a:r>
                      <a:r>
                        <a:rPr lang="it-IT" sz="1100" b="1" u="none" strike="noStrike" dirty="0">
                          <a:effectLst/>
                        </a:rPr>
                        <a:t>e Ruolo Generale</a:t>
                      </a:r>
                      <a:endParaRPr lang="it-IT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>
                        <a:buNone/>
                      </a:pPr>
                      <a:endParaRPr lang="it-IT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Ed 11-P2-St 2.57</a:t>
                      </a:r>
                      <a:endParaRPr lang="it-IT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7812" marR="7812" marT="7812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Direttore SANTIN Clara  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  <a:hlinkClick r:id="rId2"/>
                        </a:rPr>
                        <a:t>clara.santin@giustizia.it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 </a:t>
                      </a:r>
                      <a:endParaRPr lang="it-IT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7812" marR="7812" marT="7812" marB="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0412402198</a:t>
                      </a:r>
                      <a:endParaRPr lang="it-IT" sz="1100" b="0" i="0" u="none" strike="noStrike" dirty="0">
                        <a:effectLst/>
                        <a:latin typeface="+mn-lt"/>
                      </a:endParaRPr>
                    </a:p>
                    <a:p>
                      <a:pPr algn="r" fontAlgn="b">
                        <a:buNone/>
                      </a:pPr>
                      <a:endParaRPr lang="it-IT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7812" marR="7812" marT="7812" marB="0" anchor="b"/>
                </a:tc>
                <a:extLst>
                  <a:ext uri="{0D108BD9-81ED-4DB2-BD59-A6C34878D82A}">
                    <a16:rowId xmlns:a16="http://schemas.microsoft.com/office/drawing/2014/main" val="4057197137"/>
                  </a:ext>
                </a:extLst>
              </a:tr>
              <a:tr h="19867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Direttore Responsabile                               Ufficio del Consegnatario                       Ufficio economato - Ufficio Contabilità        </a:t>
                      </a:r>
                      <a:endParaRPr lang="it-IT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05" marR="8105" marT="810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P3 - St 04</a:t>
                      </a:r>
                      <a:endParaRPr lang="it-IT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8105" marR="8105" marT="8105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Direttore LIBRI Massimo  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100" u="none" strike="noStrike" dirty="0">
                          <a:effectLst/>
                          <a:latin typeface="+mn-lt"/>
                          <a:hlinkClick r:id="rId3"/>
                        </a:rPr>
                        <a:t>massimo.libri@giustizia.it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 </a:t>
                      </a:r>
                      <a:br>
                        <a:rPr lang="it-IT" sz="1100" u="none" strike="noStrike" dirty="0">
                          <a:effectLst/>
                          <a:latin typeface="+mn-lt"/>
                        </a:rPr>
                      </a:br>
                      <a:endParaRPr lang="it-IT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8105" marR="8105" marT="8105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8105" marR="8105" marT="8105" marB="0"/>
                </a:tc>
                <a:extLst>
                  <a:ext uri="{0D108BD9-81ED-4DB2-BD59-A6C34878D82A}">
                    <a16:rowId xmlns:a16="http://schemas.microsoft.com/office/drawing/2014/main" val="3822305390"/>
                  </a:ext>
                </a:extLst>
              </a:tr>
              <a:tr h="236516">
                <a:tc rowSpan="2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Direttore Responsabile</a:t>
                      </a:r>
                      <a:br>
                        <a:rPr lang="it-IT" sz="1100" b="1" u="none" strike="noStrike" dirty="0">
                          <a:effectLst/>
                        </a:rPr>
                      </a:br>
                      <a:r>
                        <a:rPr lang="it-IT" sz="1100" b="1" u="none" strike="noStrike" dirty="0">
                          <a:effectLst/>
                        </a:rPr>
                        <a:t>Recupero Crediti e corpi di reato</a:t>
                      </a:r>
                      <a:endParaRPr lang="it-IT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42" marR="8242" marT="8242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P3 - St 28</a:t>
                      </a:r>
                      <a:endParaRPr lang="it-IT" sz="1100" b="0" i="0" u="none" strike="noStrike">
                        <a:effectLst/>
                        <a:latin typeface="+mn-lt"/>
                      </a:endParaRPr>
                    </a:p>
                  </a:txBody>
                  <a:tcPr marL="8242" marR="8242" marT="8242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Direttore BELLUCO Sabrina 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sabrina.belluco@giustizia.it</a:t>
                      </a:r>
                      <a:endParaRPr lang="it-IT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8242" marR="8242" marT="8242" marB="0"/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0419653664</a:t>
                      </a:r>
                      <a:endParaRPr lang="it-IT" sz="1100" b="0" i="0" u="none" strike="noStrike" dirty="0">
                        <a:effectLst/>
                        <a:latin typeface="+mn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8242" marR="8242" marT="8242" marB="0"/>
                </a:tc>
                <a:extLst>
                  <a:ext uri="{0D108BD9-81ED-4DB2-BD59-A6C34878D82A}">
                    <a16:rowId xmlns:a16="http://schemas.microsoft.com/office/drawing/2014/main" val="1908099682"/>
                  </a:ext>
                </a:extLst>
              </a:tr>
              <a:tr h="27078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8242" marR="8242" marT="8242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8242" marR="8242" marT="8242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9033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b="1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Direttore Responsabile</a:t>
                      </a:r>
                      <a:br>
                        <a:rPr lang="it-IT" sz="1100" b="1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it-IT" sz="1100" b="1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Impresa - Prima Civile - DI - Pubblicazione Sentenze</a:t>
                      </a:r>
                      <a:endParaRPr lang="it-IT" sz="1100" b="1" i="0" u="none" strike="noStrike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68" marR="7168" marT="7168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Ed 10-P1-St 1.13</a:t>
                      </a:r>
                      <a:endParaRPr lang="it-IT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7168" marR="7168" marT="7168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Direttore CAPACCHIONE Francesco   </a:t>
                      </a:r>
                      <a:r>
                        <a:rPr lang="it-IT" sz="1100" u="none" strike="noStrike" dirty="0">
                          <a:effectLst/>
                          <a:latin typeface="+mn-lt"/>
                          <a:hlinkClick r:id="rId4"/>
                        </a:rPr>
                        <a:t>francesco.capacchione@giustizia.it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 </a:t>
                      </a:r>
                      <a:endParaRPr lang="it-IT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7168" marR="7168" marT="7168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0412402273</a:t>
                      </a:r>
                      <a:endParaRPr lang="it-IT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7168" marR="7168" marT="7168" marB="0"/>
                </a:tc>
                <a:extLst>
                  <a:ext uri="{0D108BD9-81ED-4DB2-BD59-A6C34878D82A}">
                    <a16:rowId xmlns:a16="http://schemas.microsoft.com/office/drawing/2014/main" val="998525650"/>
                  </a:ext>
                </a:extLst>
              </a:tr>
              <a:tr h="1986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/>
                </a:tc>
                <a:extLst>
                  <a:ext uri="{0D108BD9-81ED-4DB2-BD59-A6C34878D82A}">
                    <a16:rowId xmlns:a16="http://schemas.microsoft.com/office/drawing/2014/main" val="1948453342"/>
                  </a:ext>
                </a:extLst>
              </a:tr>
              <a:tr h="1986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Direttore responsabile</a:t>
                      </a:r>
                      <a:br>
                        <a:rPr lang="it-IT" sz="1100" b="1" u="none" strike="noStrike" dirty="0">
                          <a:effectLst/>
                        </a:rPr>
                      </a:br>
                      <a:r>
                        <a:rPr lang="it-IT" sz="1100" b="1" u="none" strike="noStrike" dirty="0">
                          <a:effectLst/>
                        </a:rPr>
                        <a:t>Cancelleria II^ Sezione Civile FAMIGLIA - Sezione Specializzata IMMIGRAZIONE</a:t>
                      </a:r>
                      <a:endParaRPr lang="it-IT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54" marR="6654" marT="665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Ed 11-P1-St 1.47</a:t>
                      </a:r>
                      <a:endParaRPr lang="it-IT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54" marR="6654" marT="6654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Direttore DE NONI Lucia</a:t>
                      </a:r>
                      <a:endParaRPr lang="it-IT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lucia.denoni@giustizia.it</a:t>
                      </a:r>
                      <a:endParaRPr lang="it-IT" sz="1100" u="none" strike="noStrike" dirty="0">
                        <a:effectLst/>
                      </a:endParaRPr>
                    </a:p>
                  </a:txBody>
                  <a:tcPr marL="6654" marR="6654" marT="6654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0412402251</a:t>
                      </a:r>
                      <a:endParaRPr lang="it-IT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54" marR="6654" marT="6654" marB="0"/>
                </a:tc>
                <a:extLst>
                  <a:ext uri="{0D108BD9-81ED-4DB2-BD59-A6C34878D82A}">
                    <a16:rowId xmlns:a16="http://schemas.microsoft.com/office/drawing/2014/main" val="2723884360"/>
                  </a:ext>
                </a:extLst>
              </a:tr>
              <a:tr h="19867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it-IT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it-IT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 anchor="b"/>
                </a:tc>
                <a:extLst>
                  <a:ext uri="{0D108BD9-81ED-4DB2-BD59-A6C34878D82A}">
                    <a16:rowId xmlns:a16="http://schemas.microsoft.com/office/drawing/2014/main" val="2202066521"/>
                  </a:ext>
                </a:extLst>
              </a:tr>
              <a:tr h="19867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Direttore responsabile Sezione GIP-</a:t>
                      </a:r>
                      <a:br>
                        <a:rPr lang="it-IT" sz="1100" b="1" u="none" strike="noStrike" dirty="0">
                          <a:effectLst/>
                        </a:rPr>
                      </a:br>
                      <a:r>
                        <a:rPr lang="it-IT" sz="1100" b="1" u="none" strike="noStrike" dirty="0">
                          <a:effectLst/>
                        </a:rPr>
                        <a:t>FUG - Statistiche - </a:t>
                      </a:r>
                      <a:br>
                        <a:rPr lang="it-IT" sz="1100" b="1" u="none" strike="noStrike" dirty="0">
                          <a:effectLst/>
                        </a:rPr>
                      </a:br>
                      <a:r>
                        <a:rPr lang="it-IT" sz="1100" b="1" u="none" strike="noStrike" dirty="0">
                          <a:effectLst/>
                        </a:rPr>
                        <a:t>Gestione del Personale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3" marR="4013" marT="401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P2 - St 08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3" marR="4013" marT="401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Direttore RAPANA' Marisa</a:t>
                      </a:r>
                    </a:p>
                    <a:p>
                      <a:pPr algn="l" fontAlgn="ctr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marisa.rapana@giustizia.it</a:t>
                      </a:r>
                    </a:p>
                  </a:txBody>
                  <a:tcPr marL="4013" marR="4013" marT="401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0419653502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3" marR="4013" marT="4013" marB="0" anchor="ctr"/>
                </a:tc>
                <a:extLst>
                  <a:ext uri="{0D108BD9-81ED-4DB2-BD59-A6C34878D82A}">
                    <a16:rowId xmlns:a16="http://schemas.microsoft.com/office/drawing/2014/main" val="3784270981"/>
                  </a:ext>
                </a:extLst>
              </a:tr>
              <a:tr h="20184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it-IT" sz="1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it-IT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 anchor="b"/>
                </a:tc>
                <a:extLst>
                  <a:ext uri="{0D108BD9-81ED-4DB2-BD59-A6C34878D82A}">
                    <a16:rowId xmlns:a16="http://schemas.microsoft.com/office/drawing/2014/main" val="3753136149"/>
                  </a:ext>
                </a:extLst>
              </a:tr>
              <a:tr h="1986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Direttore responsabile</a:t>
                      </a:r>
                      <a:br>
                        <a:rPr lang="it-IT" sz="1100" b="1" u="none" strike="noStrike" dirty="0">
                          <a:effectLst/>
                        </a:rPr>
                      </a:br>
                      <a:r>
                        <a:rPr lang="it-IT" sz="1100" b="1" u="none" strike="noStrike" dirty="0">
                          <a:effectLst/>
                        </a:rPr>
                        <a:t>Area penale 2 - Assise - Dibattimento- Postdibattimento  FUG e Statistiche</a:t>
                      </a:r>
                      <a:endParaRPr lang="it-IT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350" marR="5350" marT="5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P4 - St 7/8</a:t>
                      </a:r>
                      <a:endParaRPr lang="it-IT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350" marR="5350" marT="5350" marB="0" anchor="b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Direttore PARNIGOTTO Cristiana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100" b="0" i="0" u="none" strike="noStrike" dirty="0">
                          <a:effectLst/>
                          <a:latin typeface="Times New Roman" panose="02020603050405020304" pitchFamily="18" charset="0"/>
                          <a:hlinkClick r:id="rId5"/>
                        </a:rPr>
                        <a:t>cristiana.parnigotto@giustizia.it</a:t>
                      </a:r>
                      <a:r>
                        <a:rPr lang="it-IT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0419653661</a:t>
                      </a:r>
                      <a:endParaRPr lang="it-IT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350" marR="5350" marT="5350" marB="0" anchor="b"/>
                </a:tc>
                <a:extLst>
                  <a:ext uri="{0D108BD9-81ED-4DB2-BD59-A6C34878D82A}">
                    <a16:rowId xmlns:a16="http://schemas.microsoft.com/office/drawing/2014/main" val="3251146654"/>
                  </a:ext>
                </a:extLst>
              </a:tr>
              <a:tr h="19867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it-IT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 anchor="b"/>
                </a:tc>
                <a:extLst>
                  <a:ext uri="{0D108BD9-81ED-4DB2-BD59-A6C34878D82A}">
                    <a16:rowId xmlns:a16="http://schemas.microsoft.com/office/drawing/2014/main" val="1960837024"/>
                  </a:ext>
                </a:extLst>
              </a:tr>
              <a:tr h="19867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Direttore responsabile</a:t>
                      </a:r>
                      <a:br>
                        <a:rPr lang="it-IT" sz="1100" b="1" u="none" strike="noStrike" dirty="0">
                          <a:effectLst/>
                        </a:rPr>
                      </a:br>
                      <a:r>
                        <a:rPr lang="it-IT" sz="1100" b="1" u="none" strike="noStrike" dirty="0">
                          <a:effectLst/>
                        </a:rPr>
                        <a:t>Area penale 3 - Riesame e Misure di Prevenzione</a:t>
                      </a:r>
                      <a:endParaRPr lang="it-IT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42" marR="8242" marT="8242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P4 - St 7/8</a:t>
                      </a:r>
                      <a:endParaRPr lang="it-IT" sz="11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42" marR="8242" marT="8242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Direttore CHIZZALI STEFANIA </a:t>
                      </a:r>
                      <a:r>
                        <a:rPr lang="it-IT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stefania.chizzali@giustizia.it</a:t>
                      </a:r>
                    </a:p>
                  </a:txBody>
                  <a:tcPr marL="8242" marR="8242" marT="8242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0419653786</a:t>
                      </a:r>
                      <a:endParaRPr lang="it-IT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42" marR="8242" marT="8242" marB="0"/>
                </a:tc>
                <a:extLst>
                  <a:ext uri="{0D108BD9-81ED-4DB2-BD59-A6C34878D82A}">
                    <a16:rowId xmlns:a16="http://schemas.microsoft.com/office/drawing/2014/main" val="2744601156"/>
                  </a:ext>
                </a:extLst>
              </a:tr>
              <a:tr h="19867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it-IT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 anchor="b"/>
                </a:tc>
                <a:extLst>
                  <a:ext uri="{0D108BD9-81ED-4DB2-BD59-A6C34878D82A}">
                    <a16:rowId xmlns:a16="http://schemas.microsoft.com/office/drawing/2014/main" val="2448400922"/>
                  </a:ext>
                </a:extLst>
              </a:tr>
              <a:tr h="19867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it-IT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 anchor="b"/>
                </a:tc>
                <a:extLst>
                  <a:ext uri="{0D108BD9-81ED-4DB2-BD59-A6C34878D82A}">
                    <a16:rowId xmlns:a16="http://schemas.microsoft.com/office/drawing/2014/main" val="287065642"/>
                  </a:ext>
                </a:extLst>
              </a:tr>
              <a:tr h="19867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it-IT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 anchor="b"/>
                </a:tc>
                <a:extLst>
                  <a:ext uri="{0D108BD9-81ED-4DB2-BD59-A6C34878D82A}">
                    <a16:rowId xmlns:a16="http://schemas.microsoft.com/office/drawing/2014/main" val="3544910757"/>
                  </a:ext>
                </a:extLst>
              </a:tr>
              <a:tr h="14116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it-IT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 anchor="b"/>
                </a:tc>
                <a:extLst>
                  <a:ext uri="{0D108BD9-81ED-4DB2-BD59-A6C34878D82A}">
                    <a16:rowId xmlns:a16="http://schemas.microsoft.com/office/drawing/2014/main" val="40699153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it-IT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12" marR="7812" marT="7812" marB="0" anchor="b"/>
                </a:tc>
                <a:extLst>
                  <a:ext uri="{0D108BD9-81ED-4DB2-BD59-A6C34878D82A}">
                    <a16:rowId xmlns:a16="http://schemas.microsoft.com/office/drawing/2014/main" val="2838676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7791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1682</TotalTime>
  <Words>221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di Office</vt:lpstr>
      <vt:lpstr>Direttori Responsabili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Mirko Smurra</dc:creator>
  <cp:lastModifiedBy>Gabriele Cestaro</cp:lastModifiedBy>
  <cp:revision>84</cp:revision>
  <cp:lastPrinted>2025-09-18T07:19:22Z</cp:lastPrinted>
  <dcterms:created xsi:type="dcterms:W3CDTF">2025-09-10T18:53:57Z</dcterms:created>
  <dcterms:modified xsi:type="dcterms:W3CDTF">2025-09-26T10:29:55Z</dcterms:modified>
</cp:coreProperties>
</file>